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WsyixeCMO18+g10CSogb4NGdH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f957562a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02f957562a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2fd2f73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02fd2f73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957562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02f957562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2f957562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02f957562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2f957562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202f957562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2f957562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02f957562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2f957562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02f957562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2f957562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02f957562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2f957562a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02f957562a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2f957562a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02f957562a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2f957562a_0_3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202f957562a_0_3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202f957562a_0_3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2f957562a_0_34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02f957562a_0_3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202f957562a_0_3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02f957562a_0_3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02f957562a_0_3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2f957562a_0_3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02f957562a_0_3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02f957562a_0_3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02f957562a_0_3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02f957562a_0_3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2f957562a_0_35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02f957562a_0_35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202f957562a_0_3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02f957562a_0_3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02f957562a_0_3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2f957562a_0_3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02f957562a_0_3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202f957562a_0_36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202f957562a_0_3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02f957562a_0_3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02f957562a_0_3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2f957562a_0_3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02f957562a_0_37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202f957562a_0_37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202f957562a_0_37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202f957562a_0_37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202f957562a_0_3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02f957562a_0_3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02f957562a_0_3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2f957562a_0_3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202f957562a_0_3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02f957562a_0_3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02f957562a_0_3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2f957562a_0_38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02f957562a_0_38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202f957562a_0_38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202f957562a_0_3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02f957562a_0_3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02f957562a_0_3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2f957562a_0_39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02f957562a_0_39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02f957562a_0_39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202f957562a_0_3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202f957562a_0_3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02f957562a_0_3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f957562a_0_4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02f957562a_0_400"/>
          <p:cNvSpPr txBox="1">
            <a:spLocks noGrp="1"/>
          </p:cNvSpPr>
          <p:nvPr>
            <p:ph type="body" idx="1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02f957562a_0_4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02f957562a_0_4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202f957562a_0_4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2f957562a_0_406"/>
          <p:cNvSpPr txBox="1">
            <a:spLocks noGrp="1"/>
          </p:cNvSpPr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02f957562a_0_40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202f957562a_0_4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02f957562a_0_4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202f957562a_0_4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2f957562a_0_3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02f957562a_0_3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202f957562a_0_3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202f957562a_0_3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202f957562a_0_3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hyperlink" Target="mailto:contato@youthidiomas.com.b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www.instagram.com/youthidiomas" TargetMode="External"/><Relationship Id="rId10" Type="http://schemas.openxmlformats.org/officeDocument/2006/relationships/hyperlink" Target="https://www.youthidiomas.com.br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api.whatsapp.com/send?phone=5585985249935&amp;text=Ol%C3%A1%2C+gostaria+de+saber+mais+sobre+os+cursos+de+tecnologia+e+idiomas%C2%A0da%C2%A0Youth%C2%A0%3A%2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flipH="1">
            <a:off x="-15377" y="-3"/>
            <a:ext cx="18303377" cy="10279337"/>
          </a:xfrm>
          <a:custGeom>
            <a:avLst/>
            <a:gdLst/>
            <a:ahLst/>
            <a:cxnLst/>
            <a:rect l="l" t="t" r="r" b="b"/>
            <a:pathLst>
              <a:path w="18967230" h="15814365" extrusionOk="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l="-1142" t="-20521" r="-484" b="-1361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60" name="Google Shape;160;p1"/>
          <p:cNvSpPr/>
          <p:nvPr/>
        </p:nvSpPr>
        <p:spPr>
          <a:xfrm rot="495896">
            <a:off x="11063540" y="2803295"/>
            <a:ext cx="7852008" cy="7852008"/>
          </a:xfrm>
          <a:custGeom>
            <a:avLst/>
            <a:gdLst/>
            <a:ahLst/>
            <a:cxnLst/>
            <a:rect l="l" t="t" r="r" b="b"/>
            <a:pathLst>
              <a:path w="7852008" h="7852008" extrusionOk="0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61" name="Google Shape;161;p1"/>
          <p:cNvSpPr txBox="1"/>
          <p:nvPr/>
        </p:nvSpPr>
        <p:spPr>
          <a:xfrm>
            <a:off x="9593268" y="127922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11300284" y="1262685"/>
            <a:ext cx="656861" cy="459803"/>
          </a:xfrm>
          <a:custGeom>
            <a:avLst/>
            <a:gdLst/>
            <a:ahLst/>
            <a:cxnLst/>
            <a:rect l="l" t="t" r="r" b="b"/>
            <a:pathLst>
              <a:path w="656861" h="459803" extrusionOk="0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63" name="Google Shape;163;p1"/>
          <p:cNvSpPr txBox="1"/>
          <p:nvPr/>
        </p:nvSpPr>
        <p:spPr>
          <a:xfrm>
            <a:off x="9486254" y="155760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11216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892650" y="930537"/>
            <a:ext cx="3412360" cy="2353560"/>
          </a:xfrm>
          <a:custGeom>
            <a:avLst/>
            <a:gdLst/>
            <a:ahLst/>
            <a:cxnLst/>
            <a:rect l="l" t="t" r="r" b="b"/>
            <a:pathLst>
              <a:path w="3412360" h="2353560" extrusionOk="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6053" t="-45769" r="-16064" b="-45767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65" name="Google Shape;165;p1"/>
          <p:cNvSpPr txBox="1"/>
          <p:nvPr/>
        </p:nvSpPr>
        <p:spPr>
          <a:xfrm>
            <a:off x="12351661" y="1246300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-7700" y="4723650"/>
            <a:ext cx="18288000" cy="3209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538250">
            <a:off x="2482076" y="5289664"/>
            <a:ext cx="7002623" cy="523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3280099" y="5188150"/>
            <a:ext cx="9006900" cy="17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11216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POO</a:t>
            </a:r>
            <a:endParaRPr sz="11216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388993" y="504717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D9BD34"/>
                </a:solidFill>
                <a:latin typeface="Calibri"/>
                <a:ea typeface="Calibri"/>
                <a:cs typeface="Calibri"/>
                <a:sym typeface="Calibri"/>
              </a:rPr>
              <a:t>MÓDULO 03</a:t>
            </a:r>
            <a:endParaRPr sz="32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3389000" y="7182625"/>
            <a:ext cx="1964400" cy="459900"/>
          </a:xfrm>
          <a:prstGeom prst="roundRect">
            <a:avLst>
              <a:gd name="adj" fmla="val 16667"/>
            </a:avLst>
          </a:prstGeom>
          <a:solidFill>
            <a:srgbClr val="16009C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1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3280100" y="6405275"/>
            <a:ext cx="9139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Programação Orientada a Objetos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f957562a_0_523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02f957562a_0_523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 - métodos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f957562a_0_523"/>
          <p:cNvSpPr txBox="1"/>
          <p:nvPr/>
        </p:nvSpPr>
        <p:spPr>
          <a:xfrm>
            <a:off x="1239650" y="2025175"/>
            <a:ext cx="1651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Quando você está trabalhando com classes em Python, além do método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você pode definir outros métodos que descrevem o comportamento dos objetos dessa classe.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02f957562a_0_523"/>
          <p:cNvSpPr txBox="1"/>
          <p:nvPr/>
        </p:nvSpPr>
        <p:spPr>
          <a:xfrm>
            <a:off x="1357100" y="3071875"/>
            <a:ext cx="14966100" cy="41328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none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sng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2850" b="0" i="0" u="none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US" sz="2850" b="0" i="0" u="sng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(self, titulo, autor, ano_publicacao):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self.titulo = titulo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self.autor = autor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self.ano_publicacao = ano_publicacao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none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detalhes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none" strike="noStrike" cap="non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f"Título: {self.titulo}, Autor: {self.autor}, Ano de Publicação: {self.ano_publicacao}"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g202f957562a_0_523"/>
          <p:cNvSpPr txBox="1"/>
          <p:nvPr/>
        </p:nvSpPr>
        <p:spPr>
          <a:xfrm>
            <a:off x="1239650" y="7565450"/>
            <a:ext cx="13642500" cy="2355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livroPython = Livro(</a:t>
            </a:r>
            <a:r>
              <a:rPr lang="en-US" sz="2800" b="0" i="0" u="none" strike="noStrike" cap="non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"Pense em Python"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800" b="0" i="0" u="none" strike="noStrike" cap="non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"Allen B. Downey"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800" b="0" i="0" u="none" strike="noStrike" cap="none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2002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80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print( livroPython.detalhes())</a:t>
            </a:r>
            <a:r>
              <a:rPr lang="en-US" sz="2850" b="0" i="0" u="none" strike="noStrike" cap="none">
                <a:solidFill>
                  <a:srgbClr val="888888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# Saída: Título: Aprendendo Python, Autor: José da Silva, Ano de Publicação: 2022</a:t>
            </a:r>
            <a:endParaRPr sz="2850" b="0" i="0" u="none" strike="noStrike" cap="none">
              <a:solidFill>
                <a:srgbClr val="888888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fd2f7322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02fd2f7322_0_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02fd2f7322_0_0"/>
          <p:cNvSpPr txBox="1"/>
          <p:nvPr/>
        </p:nvSpPr>
        <p:spPr>
          <a:xfrm>
            <a:off x="1239650" y="2025175"/>
            <a:ext cx="144501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Crie uma classe chamada </a:t>
            </a: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ContaBancaria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represente uma conta bancária.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classe deve ter os atributos saldo e titular. Implemente métodos para depositar, sacar e verificar o saldo da conta. 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Crie classe Calculadora com os conceitos de POO. Ela deverá ter as 4 operações básicas como métodos. 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Crie uma classe chamada Círculo. Essa classe deverá ter o raio como atributo e os métodos calcular área e círculo e calcular perímetro.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/>
          <p:nvPr/>
        </p:nvSpPr>
        <p:spPr>
          <a:xfrm flipH="1">
            <a:off x="-15377" y="216996"/>
            <a:ext cx="18303377" cy="10081658"/>
          </a:xfrm>
          <a:custGeom>
            <a:avLst/>
            <a:gdLst/>
            <a:ahLst/>
            <a:cxnLst/>
            <a:rect l="l" t="t" r="r" b="b"/>
            <a:pathLst>
              <a:path w="18967230" h="15814365" extrusionOk="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l="-1142" t="-20521" r="-484" b="-1361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74" name="Google Shape;274;p3"/>
          <p:cNvSpPr/>
          <p:nvPr/>
        </p:nvSpPr>
        <p:spPr>
          <a:xfrm>
            <a:off x="5800667" y="1739276"/>
            <a:ext cx="5969736" cy="4250773"/>
          </a:xfrm>
          <a:custGeom>
            <a:avLst/>
            <a:gdLst/>
            <a:ahLst/>
            <a:cxnLst/>
            <a:rect l="l" t="t" r="r" b="b"/>
            <a:pathLst>
              <a:path w="5969736" h="4250773" extrusionOk="0">
                <a:moveTo>
                  <a:pt x="0" y="0"/>
                </a:moveTo>
                <a:lnTo>
                  <a:pt x="5969736" y="0"/>
                </a:lnTo>
                <a:lnTo>
                  <a:pt x="5969736" y="4250773"/>
                </a:lnTo>
                <a:lnTo>
                  <a:pt x="0" y="4250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73" t="-31827" r="-8571" b="-32689"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75" name="Google Shape;275;p3">
            <a:hlinkClick r:id="rId5"/>
          </p:cNvPr>
          <p:cNvSpPr/>
          <p:nvPr/>
        </p:nvSpPr>
        <p:spPr>
          <a:xfrm>
            <a:off x="9363080" y="6567194"/>
            <a:ext cx="443805" cy="443805"/>
          </a:xfrm>
          <a:custGeom>
            <a:avLst/>
            <a:gdLst/>
            <a:ahLst/>
            <a:cxnLst/>
            <a:rect l="l" t="t" r="r" b="b"/>
            <a:pathLst>
              <a:path w="443805" h="443805" extrusionOk="0">
                <a:moveTo>
                  <a:pt x="0" y="0"/>
                </a:moveTo>
                <a:lnTo>
                  <a:pt x="443805" y="0"/>
                </a:lnTo>
                <a:lnTo>
                  <a:pt x="443805" y="443805"/>
                </a:lnTo>
                <a:lnTo>
                  <a:pt x="0" y="44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76" name="Google Shape;276;p3">
            <a:hlinkClick r:id="rId7"/>
          </p:cNvPr>
          <p:cNvSpPr/>
          <p:nvPr/>
        </p:nvSpPr>
        <p:spPr>
          <a:xfrm>
            <a:off x="6170582" y="7340494"/>
            <a:ext cx="581430" cy="494275"/>
          </a:xfrm>
          <a:custGeom>
            <a:avLst/>
            <a:gdLst/>
            <a:ahLst/>
            <a:cxnLst/>
            <a:rect l="l" t="t" r="r" b="b"/>
            <a:pathLst>
              <a:path w="581430" h="494275" extrusionOk="0">
                <a:moveTo>
                  <a:pt x="0" y="0"/>
                </a:moveTo>
                <a:lnTo>
                  <a:pt x="581430" y="0"/>
                </a:lnTo>
                <a:lnTo>
                  <a:pt x="581430" y="494275"/>
                </a:lnTo>
                <a:lnTo>
                  <a:pt x="0" y="49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77" name="Google Shape;277;p3"/>
          <p:cNvSpPr txBox="1"/>
          <p:nvPr/>
        </p:nvSpPr>
        <p:spPr>
          <a:xfrm>
            <a:off x="9946067" y="6485349"/>
            <a:ext cx="2682231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youthidiomas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"/>
          <p:cNvSpPr txBox="1"/>
          <p:nvPr/>
        </p:nvSpPr>
        <p:spPr>
          <a:xfrm>
            <a:off x="8375587" y="8994140"/>
            <a:ext cx="1308236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9"/>
              <a:buFont typeface="Arial"/>
              <a:buNone/>
            </a:pPr>
            <a:r>
              <a:rPr lang="en-US" sz="1599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5961223" y="6485349"/>
            <a:ext cx="3068481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lang="en-US" sz="2799" b="1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(85) 98524-9935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7466819" y="8260840"/>
            <a:ext cx="3515863" cy="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6"/>
              <a:buFont typeface="Arial"/>
              <a:buNone/>
            </a:pPr>
            <a:r>
              <a:rPr lang="en-US" sz="1786" b="1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www.youthidiomas.com.br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"/>
          <p:cNvSpPr txBox="1"/>
          <p:nvPr/>
        </p:nvSpPr>
        <p:spPr>
          <a:xfrm>
            <a:off x="6752012" y="7370826"/>
            <a:ext cx="5018391" cy="3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lang="en-US" sz="2299" b="1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contato@youthidiomas.com.br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02f957562a_0_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15307">
            <a:off x="1850350" y="2157938"/>
            <a:ext cx="5937175" cy="84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02f957562a_0_329"/>
          <p:cNvSpPr/>
          <p:nvPr/>
        </p:nvSpPr>
        <p:spPr>
          <a:xfrm>
            <a:off x="5484375" y="378750"/>
            <a:ext cx="7018800" cy="9529500"/>
          </a:xfrm>
          <a:prstGeom prst="roundRect">
            <a:avLst>
              <a:gd name="adj" fmla="val 7479"/>
            </a:avLst>
          </a:prstGeom>
          <a:gradFill>
            <a:gsLst>
              <a:gs pos="0">
                <a:srgbClr val="757575">
                  <a:alpha val="73725"/>
                </a:srgbClr>
              </a:gs>
              <a:gs pos="100000">
                <a:srgbClr val="121219">
                  <a:alpha val="7372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02f957562a_0_329"/>
          <p:cNvSpPr txBox="1"/>
          <p:nvPr/>
        </p:nvSpPr>
        <p:spPr>
          <a:xfrm>
            <a:off x="9309899" y="2157950"/>
            <a:ext cx="216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CONTEÚDOS 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02f957562a_0_329"/>
          <p:cNvSpPr txBox="1"/>
          <p:nvPr/>
        </p:nvSpPr>
        <p:spPr>
          <a:xfrm>
            <a:off x="6739500" y="660200"/>
            <a:ext cx="4809000" cy="16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10616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AULA 10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02f957562a_0_329"/>
          <p:cNvSpPr txBox="1"/>
          <p:nvPr/>
        </p:nvSpPr>
        <p:spPr>
          <a:xfrm>
            <a:off x="6309900" y="3136100"/>
            <a:ext cx="5719500" cy="2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lang="en-US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Orientação à Objeto</a:t>
            </a: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lang="en-US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Paradigmas</a:t>
            </a: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lang="en-US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Classes </a:t>
            </a: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lang="en-US"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endParaRPr sz="2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2f957562a_0_16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02f957562a_0_16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Orientação a objeto 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02f957562a_0_164"/>
          <p:cNvSpPr txBox="1"/>
          <p:nvPr/>
        </p:nvSpPr>
        <p:spPr>
          <a:xfrm>
            <a:off x="1425450" y="2172900"/>
            <a:ext cx="15437100" cy="65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Definição</a:t>
            </a:r>
            <a:r>
              <a:rPr lang="en-US" sz="3200" b="1" i="0" u="none" strike="noStrike" cap="none" dirty="0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(POO) é um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torno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chamadas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novo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baseia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principalmente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dois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chave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classes 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Todos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outros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igualmente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importantes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construídos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desses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dois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algum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mundo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real, com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representam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suas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propriedades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emulam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seu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comportamento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atividade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2f957562a_0_41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02f957562a_0_41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Paradigmas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02f957562a_0_4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4579" y="5530645"/>
            <a:ext cx="9059976" cy="4614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02f957562a_0_414"/>
          <p:cNvSpPr txBox="1"/>
          <p:nvPr/>
        </p:nvSpPr>
        <p:spPr>
          <a:xfrm>
            <a:off x="673450" y="2273200"/>
            <a:ext cx="173988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forma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qualificar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linguagem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 base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funcionalidade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Podendo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separados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dois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grandes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200" b="0" i="0" u="none" strike="noStrike" cap="none" dirty="0" err="1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imperativos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3200" b="0" i="0" u="none" strike="noStrike" cap="none" dirty="0" err="1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declarativos</a:t>
            </a:r>
            <a:r>
              <a:rPr lang="en-US" sz="3200" b="0" i="0" u="none" strike="noStrike" cap="none" dirty="0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b="0" i="0" u="none" strike="noStrike" cap="none" dirty="0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200" b="0" i="0" u="none" strike="noStrike" cap="none" dirty="0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surgimento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dentro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dos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imperativos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programação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seguia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procedural.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2f957562a_0_427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02f957562a_0_427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Paradigmas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02f957562a_0_427"/>
          <p:cNvSpPr txBox="1"/>
          <p:nvPr/>
        </p:nvSpPr>
        <p:spPr>
          <a:xfrm>
            <a:off x="673450" y="2273200"/>
            <a:ext cx="1739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02f957562a_0_427"/>
          <p:cNvSpPr txBox="1"/>
          <p:nvPr/>
        </p:nvSpPr>
        <p:spPr>
          <a:xfrm>
            <a:off x="589900" y="2014225"/>
            <a:ext cx="7265700" cy="53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paradigma procedural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código é organizado em rotinas ou funções, as instruções eram passadas para o computador na sequência exata em que deveriam ser executadas.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02f957562a_0_427"/>
          <p:cNvSpPr txBox="1"/>
          <p:nvPr/>
        </p:nvSpPr>
        <p:spPr>
          <a:xfrm>
            <a:off x="9604950" y="2195400"/>
            <a:ext cx="7265700" cy="53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paradigma orientado a objetos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é organizado em objetos, cada um contendo dados e métodos relacionados. Isso torna o desenvolvimento de software mais organizado e modular.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02f957562a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450" y="4569450"/>
            <a:ext cx="6586919" cy="53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02f957562a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16857" y="4684550"/>
            <a:ext cx="4905299" cy="5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2f957562a_0_438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02f957562a_0_438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Objetos e Classes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02f957562a_0_438"/>
          <p:cNvSpPr txBox="1"/>
          <p:nvPr/>
        </p:nvSpPr>
        <p:spPr>
          <a:xfrm>
            <a:off x="673450" y="2273200"/>
            <a:ext cx="1739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02f957562a_0_438"/>
          <p:cNvSpPr txBox="1"/>
          <p:nvPr/>
        </p:nvSpPr>
        <p:spPr>
          <a:xfrm>
            <a:off x="10344525" y="2618500"/>
            <a:ext cx="6733200" cy="6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en-US" sz="2800" b="1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uma instância específica de uma classe. Ele encapsula dados (atributos) e métodos (funções) que operam nesses dados. O objeto representa as características e comportamentos de um elemento do mundo real. 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classe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como um modelo para criar objetos com características semelhantes. Ela define como os objetos se comportam (métodos)  e quais dados serão representados (atributos).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02f957562a_0_438"/>
          <p:cNvPicPr preferRelativeResize="0"/>
          <p:nvPr/>
        </p:nvPicPr>
        <p:blipFill rotWithShape="1">
          <a:blip r:embed="rId3">
            <a:alphaModFix/>
          </a:blip>
          <a:srcRect l="12585" t="12439" r="12592" b="8068"/>
          <a:stretch/>
        </p:blipFill>
        <p:spPr>
          <a:xfrm>
            <a:off x="572725" y="2788075"/>
            <a:ext cx="9020898" cy="59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2f957562a_0_45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2f957562a_0_45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02f957562a_0_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825" y="5524750"/>
            <a:ext cx="2033775" cy="20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02f957562a_0_450"/>
          <p:cNvSpPr txBox="1"/>
          <p:nvPr/>
        </p:nvSpPr>
        <p:spPr>
          <a:xfrm>
            <a:off x="12344425" y="4107075"/>
            <a:ext cx="4590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classe é um conjunto de objetos com características em comum. E é justamente a classe quem define o comportamento do objeto (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 e suas características (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g202f957562a_0_450"/>
          <p:cNvGrpSpPr/>
          <p:nvPr/>
        </p:nvGrpSpPr>
        <p:grpSpPr>
          <a:xfrm>
            <a:off x="470525" y="2427963"/>
            <a:ext cx="11370301" cy="7135325"/>
            <a:chOff x="3395275" y="2370413"/>
            <a:chExt cx="11370301" cy="7135325"/>
          </a:xfrm>
        </p:grpSpPr>
        <p:pic>
          <p:nvPicPr>
            <p:cNvPr id="225" name="Google Shape;225;g202f957562a_0_450"/>
            <p:cNvPicPr preferRelativeResize="0"/>
            <p:nvPr/>
          </p:nvPicPr>
          <p:blipFill rotWithShape="1">
            <a:blip r:embed="rId4">
              <a:alphaModFix/>
            </a:blip>
            <a:srcRect l="10362" t="18497" r="55243" b="26662"/>
            <a:stretch/>
          </p:blipFill>
          <p:spPr>
            <a:xfrm>
              <a:off x="3395275" y="2370413"/>
              <a:ext cx="11370301" cy="713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202f957562a_0_4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60476" y="5137625"/>
              <a:ext cx="1772125" cy="177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g202f957562a_0_450"/>
          <p:cNvSpPr txBox="1"/>
          <p:nvPr/>
        </p:nvSpPr>
        <p:spPr>
          <a:xfrm>
            <a:off x="673450" y="2669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02f957562a_0_450"/>
          <p:cNvSpPr txBox="1"/>
          <p:nvPr/>
        </p:nvSpPr>
        <p:spPr>
          <a:xfrm>
            <a:off x="8526950" y="2669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2f957562a_0_46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02f957562a_0_46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Objetos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202f957562a_0_464"/>
          <p:cNvPicPr preferRelativeResize="0"/>
          <p:nvPr/>
        </p:nvPicPr>
        <p:blipFill rotWithShape="1">
          <a:blip r:embed="rId3">
            <a:alphaModFix/>
          </a:blip>
          <a:srcRect l="14082" t="15822" r="14176" b="28304"/>
          <a:stretch/>
        </p:blipFill>
        <p:spPr>
          <a:xfrm>
            <a:off x="529575" y="2263600"/>
            <a:ext cx="10908426" cy="762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02f957562a_0_4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6900" y="3664725"/>
            <a:ext cx="2033775" cy="20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02f957562a_0_464"/>
          <p:cNvSpPr txBox="1"/>
          <p:nvPr/>
        </p:nvSpPr>
        <p:spPr>
          <a:xfrm>
            <a:off x="12027875" y="3484850"/>
            <a:ext cx="4806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objeto é uma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instância específica de uma classe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Ele encapsula atributos e métodos que operam nesses dados.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objeto possui características próprias que representam seu estado atual.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202f957562a_0_4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250" y="3664725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g202f957562a_0_4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5100" y="7068550"/>
            <a:ext cx="2274000" cy="239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0" name="Google Shape;240;g202f957562a_0_4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5" y="3664725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g202f957562a_0_4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61000" y="7357350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2" name="Google Shape;242;g202f957562a_0_4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90500" y="7357350"/>
            <a:ext cx="2206500" cy="227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2f957562a_0_51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02f957562a_0_51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 - método Construtor</a:t>
            </a:r>
            <a:endParaRPr sz="6000" b="1" i="0" u="none" strike="noStrike" cap="non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02f957562a_0_514"/>
          <p:cNvSpPr txBox="1"/>
          <p:nvPr/>
        </p:nvSpPr>
        <p:spPr>
          <a:xfrm>
            <a:off x="1239650" y="2025175"/>
            <a:ext cx="16511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objetivo principal do método construtor </a:t>
            </a:r>
            <a:r>
              <a:rPr lang="en-US" sz="2800" b="0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inicializar os atributos da instância recém-criada (objeto). Isso permite que você defina o estado inicial do objeto e forneça quaisquer argumentos necessários para inicializá-lo corretamente.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02f957562a_0_514"/>
          <p:cNvSpPr txBox="1"/>
          <p:nvPr/>
        </p:nvSpPr>
        <p:spPr>
          <a:xfrm>
            <a:off x="1375825" y="4167875"/>
            <a:ext cx="14966100" cy="23781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none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850" b="0" i="0" u="none" strike="noStrike" cap="non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50" b="0" i="0" u="none" strike="noStrike" cap="non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(self, titulo, autor, ano_publicacao):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self.titulo = titulo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self.autor = autor</a:t>
            </a:r>
            <a:endParaRPr sz="2850" b="0" i="0" u="none" strike="noStrike" cap="non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self.ano_publicacao = ano_publicacao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02f957562a_0_514"/>
          <p:cNvSpPr txBox="1"/>
          <p:nvPr/>
        </p:nvSpPr>
        <p:spPr>
          <a:xfrm>
            <a:off x="1375825" y="6808500"/>
            <a:ext cx="14966100" cy="6156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livroPython = Livro(</a:t>
            </a:r>
            <a:r>
              <a:rPr lang="en-US" sz="2800" b="0" i="0" u="none" strike="noStrike" cap="non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"Pense em Python"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800" b="0" i="0" u="none" strike="noStrike" cap="non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"Allen B. Downey"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800" b="0" i="0" u="none" strike="noStrike" cap="none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2002</a:t>
            </a:r>
            <a:r>
              <a:rPr lang="en-US" sz="2800" b="0" i="0" u="none" strike="noStrike" cap="non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02f957562a_0_514"/>
          <p:cNvSpPr txBox="1"/>
          <p:nvPr/>
        </p:nvSpPr>
        <p:spPr>
          <a:xfrm>
            <a:off x="1239650" y="8033100"/>
            <a:ext cx="13592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800" b="1" i="0" u="none" strike="noStrike" cap="non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self </a:t>
            </a: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uma referência à instância atual da classe e é usado para acessar variáveis que pertencem à classe. Ele atua como um ponteiro para a instância da classe que está sendo executada no momento. Em outras palavras, self representa o objeto ou a instância de uma classe.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Personalizados</PresentationFormat>
  <Paragraphs>94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Courier New</vt:lpstr>
      <vt:lpstr>Montserrat</vt:lpstr>
      <vt:lpstr>Arial</vt:lpstr>
      <vt:lpstr>Calibri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Dionizio Porfírio</cp:lastModifiedBy>
  <cp:revision>1</cp:revision>
  <dcterms:created xsi:type="dcterms:W3CDTF">2006-08-16T00:00:00Z</dcterms:created>
  <dcterms:modified xsi:type="dcterms:W3CDTF">2025-05-01T01:00:30Z</dcterms:modified>
</cp:coreProperties>
</file>